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Nunito"/>
      <p:regular r:id="rId21"/>
      <p:bold r:id="rId22"/>
      <p:italic r:id="rId23"/>
      <p:boldItalic r:id="rId24"/>
    </p:embeddedFont>
    <p:embeddedFont>
      <p:font typeface="Arial Narrow"/>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F3C9BAF-7A98-4E0E-BC9E-1517470FE8CE}">
  <a:tblStyle styleId="{9F3C9BAF-7A98-4E0E-BC9E-1517470FE8C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rialNarrow-bold.fntdata"/><Relationship Id="rId25" Type="http://schemas.openxmlformats.org/officeDocument/2006/relationships/font" Target="fonts/ArialNarrow-regular.fntdata"/><Relationship Id="rId28" Type="http://schemas.openxmlformats.org/officeDocument/2006/relationships/font" Target="fonts/ArialNarrow-boldItalic.fntdata"/><Relationship Id="rId27" Type="http://schemas.openxmlformats.org/officeDocument/2006/relationships/font" Target="fonts/ArialNarrow-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sela.com/read/columbus-thanksgiving-history/id/37897/" TargetMode="External"/><Relationship Id="rId3" Type="http://schemas.openxmlformats.org/officeDocument/2006/relationships/hyperlink" Target="https://www.tolerance.org/classroom-resources/tolerance-lessons/thanksgiving-mourning" TargetMode="External"/><Relationship Id="rId4" Type="http://schemas.openxmlformats.org/officeDocument/2006/relationships/hyperlink" Target="https://kids.nationalgeographic.com/explore/history/first-thanksgiving/" TargetMode="External"/><Relationship Id="rId11" Type="http://schemas.openxmlformats.org/officeDocument/2006/relationships/hyperlink" Target="https://newsela.com/read/lib-history-chinese-new-year-traditions/id/25182/" TargetMode="External"/><Relationship Id="rId10" Type="http://schemas.openxmlformats.org/officeDocument/2006/relationships/hyperlink" Target="https://kids.nationalgeographic.com/explore/history/ramadan/#ramadan_lights.jpg" TargetMode="External"/><Relationship Id="rId9" Type="http://schemas.openxmlformats.org/officeDocument/2006/relationships/hyperlink" Target="http://www.officialkwanzaawebsite.org/index.shtml" TargetMode="External"/><Relationship Id="rId5" Type="http://schemas.openxmlformats.org/officeDocument/2006/relationships/hyperlink" Target="http://www.uaine.org/default.htm" TargetMode="External"/><Relationship Id="rId6" Type="http://schemas.openxmlformats.org/officeDocument/2006/relationships/hyperlink" Target="http://www.indigenouspeoplesdayma.org/about/" TargetMode="External"/><Relationship Id="rId7" Type="http://schemas.openxmlformats.org/officeDocument/2006/relationships/hyperlink" Target="https://www.readinga-z.com/books/leveled-books/book/?id=1722&amp;lang=English" TargetMode="External"/><Relationship Id="rId8" Type="http://schemas.openxmlformats.org/officeDocument/2006/relationships/hyperlink" Target="https://www.readinga-z.com/books/leveled-books/book/?id=140&amp;lang=English"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want to focus this PD on areas of Culturally responsive teaching that we might not be familiar with. This PD is meant to add-on to what teachers already know about </a:t>
            </a:r>
            <a:r>
              <a:rPr lang="en"/>
              <a:t>culturally</a:t>
            </a:r>
            <a:r>
              <a:rPr lang="en"/>
              <a:t> responsive teaching. I also want to be transparent and let you all know that we will not be spending time examining our own culture. That is something I encourage all of us to do individually and as a team, but is an area of culturally responsive teaching that is well-known already. If needed or wanted, we can create a follow up PD focusing on examining our own cultures, and student’s culture and how the differences in cultures lead to misunderstandings and </a:t>
            </a:r>
            <a:r>
              <a:rPr lang="en"/>
              <a:t>assumptions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2040e395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2040e39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2040e395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2040e395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 out copies of pages 47-49. Create Jig-Saw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2040e395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2040e395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readings of pages 46-48- List some ideas that teachers can use in lessons. Example, incorporate HOT questions in reading street. Use cultural knowledge to teach new ideas.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planning lessons, you do not have to mention race and issues in every lesson. That is not what CRT is. We are using culture as part of instruction delivery. Use what students know from experience to your advantage.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that many of your students culture are collectivist cultures and have rich oral traditions. How can you use memory games, perspectives, puzzle and patterns and word play to engage our students in learning.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suggestions, have students engage in problem based-learning. Students need to feel that their brain is being stretch, but comfortable enough continue working. </a:t>
            </a:r>
            <a:endParaRPr/>
          </a:p>
          <a:p>
            <a:pPr indent="0" lvl="0" marL="0" rtl="0" algn="l">
              <a:spcBef>
                <a:spcPts val="0"/>
              </a:spcBef>
              <a:spcAft>
                <a:spcPts val="0"/>
              </a:spcAft>
              <a:buNone/>
            </a:pPr>
            <a:r>
              <a:rPr lang="en"/>
              <a:t>You can also work on incorporating music and dance, as well as poem, song, </a:t>
            </a:r>
            <a:r>
              <a:rPr lang="en"/>
              <a:t>mnemonic,chants, and call and responses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are some ways that we already engage in culturally responsive practices. During morning we have created rituals like reciting the SHARK Pledge. We have invited parents to share about their culture. We allow our students to talk (believe it or not some schools don’t).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2a382c85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2a382c85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200">
                <a:solidFill>
                  <a:schemeClr val="dk2"/>
                </a:solidFill>
                <a:latin typeface="Calibri"/>
                <a:ea typeface="Calibri"/>
                <a:cs typeface="Calibri"/>
                <a:sym typeface="Calibri"/>
              </a:rPr>
              <a:t>Think back to your own schooling, what were some ways that holidays, if any,  were celebrate?</a:t>
            </a:r>
            <a:endParaRPr sz="1200">
              <a:solidFill>
                <a:schemeClr val="dk2"/>
              </a:solidFill>
              <a:latin typeface="Calibri"/>
              <a:ea typeface="Calibri"/>
              <a:cs typeface="Calibri"/>
              <a:sym typeface="Calibri"/>
            </a:endParaRPr>
          </a:p>
          <a:p>
            <a:pPr indent="0" lvl="0" marL="0" rtl="0" algn="l">
              <a:lnSpc>
                <a:spcPct val="115000"/>
              </a:lnSpc>
              <a:spcBef>
                <a:spcPts val="1600"/>
              </a:spcBef>
              <a:spcAft>
                <a:spcPts val="0"/>
              </a:spcAft>
              <a:buClr>
                <a:srgbClr val="000000"/>
              </a:buClr>
              <a:buSzPts val="1100"/>
              <a:buFont typeface="Arial"/>
              <a:buNone/>
            </a:pPr>
            <a:r>
              <a:rPr b="1" lang="en" sz="1200">
                <a:solidFill>
                  <a:schemeClr val="dk2"/>
                </a:solidFill>
                <a:latin typeface="Calibri"/>
                <a:ea typeface="Calibri"/>
                <a:cs typeface="Calibri"/>
                <a:sym typeface="Calibri"/>
              </a:rPr>
              <a:t> </a:t>
            </a:r>
            <a:r>
              <a:rPr lang="en" sz="1200">
                <a:solidFill>
                  <a:schemeClr val="dk2"/>
                </a:solidFill>
                <a:latin typeface="Calibri"/>
                <a:ea typeface="Calibri"/>
                <a:cs typeface="Calibri"/>
                <a:sym typeface="Calibri"/>
              </a:rPr>
              <a:t>What traditions or ideas have you carried into your own classroom activities from your childhood? If you have carried any, have you changed anything?</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a:solidFill>
                  <a:schemeClr val="dk2"/>
                </a:solidFill>
                <a:latin typeface="Arial Narrow"/>
                <a:ea typeface="Arial Narrow"/>
                <a:cs typeface="Arial Narrow"/>
                <a:sym typeface="Arial Narrow"/>
              </a:rPr>
              <a:t>Just like culturally responsive teaching, holidays do not live in a vacuum. When teaching holidays, it is important incorporate holidays in the curriculum and provide students with multiple opportunities to engage in an authentic, academic way.</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a:solidFill>
                  <a:schemeClr val="dk2"/>
                </a:solidFill>
                <a:latin typeface="Arial Narrow"/>
                <a:ea typeface="Arial Narrow"/>
                <a:cs typeface="Arial Narrow"/>
                <a:sym typeface="Arial Narrow"/>
              </a:rPr>
              <a:t>If teaching controversial holidays, such as Columbus’ Day or Thanksgiving, it is important to focus on the history of the holiday from multiple perspective, instead of an arts and craft activity. If you wish to work on an arts and craft activity, focus on activities that are not stereotypical depictions of minority groups. </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a:solidFill>
                  <a:schemeClr val="dk2"/>
                </a:solidFill>
                <a:latin typeface="Arial Narrow"/>
                <a:ea typeface="Arial Narrow"/>
                <a:cs typeface="Arial Narrow"/>
                <a:sym typeface="Arial Narrow"/>
              </a:rPr>
              <a:t>If working on a craft that is deemed traditional, make sure to alway preface the activity by building background knowledge.  </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a:solidFill>
                  <a:schemeClr val="dk2"/>
                </a:solidFill>
                <a:latin typeface="Arial Narrow"/>
                <a:ea typeface="Arial Narrow"/>
                <a:cs typeface="Arial Narrow"/>
                <a:sym typeface="Arial Narrow"/>
              </a:rPr>
              <a:t>We have some holidays coming up soon. I want you to learn more about the common holidays that teachers mention and might even create activities for. As you are reading through the websites think of ways that you can teach the content in age-appropriate ways, and any activity that you could do in a culturally responsive way. Holidays at school should not be taught in a religious way. If any holiday is going to be celebrated it has to be in a secular, academic way. That means no xmas trees, native American feathers. If you are teaching about one winter holiday, teach about all the holidays celebrated during the same span of time. </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u="sng">
                <a:solidFill>
                  <a:schemeClr val="hlink"/>
                </a:solidFill>
                <a:latin typeface="Arial Narrow"/>
                <a:ea typeface="Arial Narrow"/>
                <a:cs typeface="Arial Narrow"/>
                <a:sym typeface="Arial Narrow"/>
                <a:hlinkClick r:id="rId2"/>
              </a:rPr>
              <a:t>https://newsela.com/read/columbus-thanksgiving-history/id/37897/</a:t>
            </a:r>
            <a:r>
              <a:rPr lang="en" sz="1200">
                <a:solidFill>
                  <a:schemeClr val="dk2"/>
                </a:solidFill>
                <a:latin typeface="Arial Narrow"/>
                <a:ea typeface="Arial Narrow"/>
                <a:cs typeface="Arial Narrow"/>
                <a:sym typeface="Arial Narrow"/>
              </a:rPr>
              <a:t> (Great article written in child friendly terms)</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u="sng">
                <a:solidFill>
                  <a:schemeClr val="hlink"/>
                </a:solidFill>
                <a:latin typeface="Arial Narrow"/>
                <a:ea typeface="Arial Narrow"/>
                <a:cs typeface="Arial Narrow"/>
                <a:sym typeface="Arial Narrow"/>
                <a:hlinkClick r:id="rId3"/>
              </a:rPr>
              <a:t>https://www.tolerance.org/classroom-resources/tolerance-lessons/thanksgiving-mourning</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u="sng">
                <a:solidFill>
                  <a:schemeClr val="hlink"/>
                </a:solidFill>
                <a:latin typeface="Arial Narrow"/>
                <a:ea typeface="Arial Narrow"/>
                <a:cs typeface="Arial Narrow"/>
                <a:sym typeface="Arial Narrow"/>
                <a:hlinkClick r:id="rId4"/>
              </a:rPr>
              <a:t>https://kids.nationalgeographic.com/explore/history/first-thanksgiving/</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u="sng">
                <a:solidFill>
                  <a:schemeClr val="hlink"/>
                </a:solidFill>
                <a:latin typeface="Arial Narrow"/>
                <a:ea typeface="Arial Narrow"/>
                <a:cs typeface="Arial Narrow"/>
                <a:sym typeface="Arial Narrow"/>
                <a:hlinkClick r:id="rId5"/>
              </a:rPr>
              <a:t>http://www.uaine.org/default.htm</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u="sng">
                <a:solidFill>
                  <a:schemeClr val="hlink"/>
                </a:solidFill>
                <a:latin typeface="Arial Narrow"/>
                <a:ea typeface="Arial Narrow"/>
                <a:cs typeface="Arial Narrow"/>
                <a:sym typeface="Arial Narrow"/>
                <a:hlinkClick r:id="rId6"/>
              </a:rPr>
              <a:t>http://www.indigenouspeoplesdayma.org/about/</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u="sng">
                <a:solidFill>
                  <a:schemeClr val="hlink"/>
                </a:solidFill>
                <a:latin typeface="Arial Narrow"/>
                <a:ea typeface="Arial Narrow"/>
                <a:cs typeface="Arial Narrow"/>
                <a:sym typeface="Arial Narrow"/>
                <a:hlinkClick r:id="rId7"/>
              </a:rPr>
              <a:t>https://www.readinga-z.com/books/leveled-books/book/?id=1722&amp;lang=English</a:t>
            </a:r>
            <a:r>
              <a:rPr lang="en" sz="1200">
                <a:solidFill>
                  <a:schemeClr val="dk2"/>
                </a:solidFill>
                <a:latin typeface="Arial Narrow"/>
                <a:ea typeface="Arial Narrow"/>
                <a:cs typeface="Arial Narrow"/>
                <a:sym typeface="Arial Narrow"/>
              </a:rPr>
              <a:t> (The Legend of Nian)</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u="sng">
                <a:solidFill>
                  <a:schemeClr val="hlink"/>
                </a:solidFill>
                <a:latin typeface="Arial Narrow"/>
                <a:ea typeface="Arial Narrow"/>
                <a:cs typeface="Arial Narrow"/>
                <a:sym typeface="Arial Narrow"/>
                <a:hlinkClick r:id="rId8"/>
              </a:rPr>
              <a:t>https://www.readinga-z.com/books/leveled-books/book/?id=140&amp;lang=English</a:t>
            </a:r>
            <a:r>
              <a:rPr lang="en" sz="1200">
                <a:solidFill>
                  <a:schemeClr val="dk2"/>
                </a:solidFill>
                <a:latin typeface="Arial Narrow"/>
                <a:ea typeface="Arial Narrow"/>
                <a:cs typeface="Arial Narrow"/>
                <a:sym typeface="Arial Narrow"/>
              </a:rPr>
              <a:t> (Holidays around the World)</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u="sng">
                <a:solidFill>
                  <a:schemeClr val="hlink"/>
                </a:solidFill>
                <a:latin typeface="Arial Narrow"/>
                <a:ea typeface="Arial Narrow"/>
                <a:cs typeface="Arial Narrow"/>
                <a:sym typeface="Arial Narrow"/>
                <a:hlinkClick r:id="rId9"/>
              </a:rPr>
              <a:t>http://www.officialkwanzaawebsite.org/index.shtml</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u="sng">
                <a:solidFill>
                  <a:schemeClr val="hlink"/>
                </a:solidFill>
                <a:latin typeface="Arial Narrow"/>
                <a:ea typeface="Arial Narrow"/>
                <a:cs typeface="Arial Narrow"/>
                <a:sym typeface="Arial Narrow"/>
                <a:hlinkClick r:id="rId10"/>
              </a:rPr>
              <a:t>https://kids.nationalgeographic.com/explore/history/ramadan/#ramadan_lights.jpg</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a:solidFill>
                  <a:schemeClr val="dk2"/>
                </a:solidFill>
                <a:latin typeface="Arial Narrow"/>
                <a:ea typeface="Arial Narrow"/>
                <a:cs typeface="Arial Narrow"/>
                <a:sym typeface="Arial Narrow"/>
              </a:rPr>
              <a:t>BrainpopJr.com (social studies section)</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rPr lang="en" sz="1200" u="sng">
                <a:solidFill>
                  <a:schemeClr val="hlink"/>
                </a:solidFill>
                <a:latin typeface="Arial Narrow"/>
                <a:ea typeface="Arial Narrow"/>
                <a:cs typeface="Arial Narrow"/>
                <a:sym typeface="Arial Narrow"/>
                <a:hlinkClick r:id="rId11"/>
              </a:rPr>
              <a:t>https://newsela.com/read/lib-history-chinese-new-year-traditions/id/25182/</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t/>
            </a:r>
            <a:endParaRPr sz="1200">
              <a:solidFill>
                <a:schemeClr val="dk2"/>
              </a:solidFill>
              <a:latin typeface="Arial Narrow"/>
              <a:ea typeface="Arial Narrow"/>
              <a:cs typeface="Arial Narrow"/>
              <a:sym typeface="Arial Narrow"/>
            </a:endParaRPr>
          </a:p>
          <a:p>
            <a:pPr indent="0" lvl="0" marL="0" rtl="0" algn="l">
              <a:lnSpc>
                <a:spcPct val="115000"/>
              </a:lnSpc>
              <a:spcBef>
                <a:spcPts val="1600"/>
              </a:spcBef>
              <a:spcAft>
                <a:spcPts val="0"/>
              </a:spcAft>
              <a:buClr>
                <a:schemeClr val="dk1"/>
              </a:buClr>
              <a:buSzPts val="1100"/>
              <a:buFont typeface="Arial"/>
              <a:buNone/>
            </a:pPr>
            <a:r>
              <a:t/>
            </a:r>
            <a:endParaRPr sz="1200">
              <a:solidFill>
                <a:schemeClr val="dk2"/>
              </a:solidFill>
              <a:latin typeface="Arial Narrow"/>
              <a:ea typeface="Arial Narrow"/>
              <a:cs typeface="Arial Narrow"/>
              <a:sym typeface="Arial Narrow"/>
            </a:endParaRPr>
          </a:p>
          <a:p>
            <a:pPr indent="0" lvl="0" marL="0" rtl="0" algn="l">
              <a:spcBef>
                <a:spcPts val="1600"/>
              </a:spcBef>
              <a:spcAft>
                <a:spcPts val="0"/>
              </a:spcAft>
              <a:buNone/>
            </a:pPr>
            <a:r>
              <a:t/>
            </a:r>
            <a:endParaRPr sz="1200">
              <a:latin typeface="Arial Narrow"/>
              <a:ea typeface="Arial Narrow"/>
              <a:cs typeface="Arial Narrow"/>
              <a:sym typeface="Arial Narrow"/>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2a382c85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2a382c85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1f2779c7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1f2779c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211fc09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211fc09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1f2779c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1f2779c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1.Show slide and ask teachers what they think culturally responsive teaching is</a:t>
            </a:r>
            <a:endParaRPr/>
          </a:p>
          <a:p>
            <a:pPr indent="0" lvl="0" marL="0" rtl="0" algn="l">
              <a:spcBef>
                <a:spcPts val="0"/>
              </a:spcBef>
              <a:spcAft>
                <a:spcPts val="0"/>
              </a:spcAft>
              <a:buNone/>
            </a:pPr>
            <a:r>
              <a:rPr lang="en"/>
              <a:t>2. Share definition and read</a:t>
            </a:r>
            <a:endParaRPr/>
          </a:p>
          <a:p>
            <a:pPr indent="0" lvl="0" marL="0" rtl="0" algn="l">
              <a:spcBef>
                <a:spcPts val="0"/>
              </a:spcBef>
              <a:spcAft>
                <a:spcPts val="0"/>
              </a:spcAft>
              <a:buNone/>
            </a:pPr>
            <a:r>
              <a:rPr lang="en"/>
              <a:t>3.. Name the difference between Multicultural education and CRT- Multicultural Education centers around creating positive interactions and celebrating diversity and difference.It concerns itself with exposing </a:t>
            </a:r>
            <a:r>
              <a:rPr lang="en"/>
              <a:t>privilege</a:t>
            </a:r>
            <a:r>
              <a:rPr lang="en"/>
              <a:t> student to diverse lit, multiple perspectives, and help Ss of color see themselves reflected. Examples are </a:t>
            </a:r>
            <a:r>
              <a:rPr lang="en"/>
              <a:t>multicultural</a:t>
            </a:r>
            <a:r>
              <a:rPr lang="en"/>
              <a:t> books, and </a:t>
            </a:r>
            <a:r>
              <a:rPr lang="en"/>
              <a:t>bulletin</a:t>
            </a:r>
            <a:r>
              <a:rPr lang="en"/>
              <a:t> boards.  </a:t>
            </a:r>
            <a:r>
              <a:rPr lang="en"/>
              <a:t>Whereas</a:t>
            </a:r>
            <a:r>
              <a:rPr lang="en"/>
              <a:t> </a:t>
            </a:r>
            <a:r>
              <a:rPr lang="en"/>
              <a:t>Culturally</a:t>
            </a:r>
            <a:r>
              <a:rPr lang="en"/>
              <a:t> responsive teaching center around the cognitive aspects of teaching and learning. It concerns itself with building academic mindset by making student’s culture the center of education. We should </a:t>
            </a:r>
            <a:r>
              <a:rPr lang="en"/>
              <a:t>definitely</a:t>
            </a:r>
            <a:r>
              <a:rPr lang="en"/>
              <a:t> incorporate multicultural education and socio-justice lessons </a:t>
            </a:r>
            <a:r>
              <a:rPr lang="en"/>
              <a:t>throughout</a:t>
            </a:r>
            <a:r>
              <a:rPr lang="en"/>
              <a:t> the year.</a:t>
            </a:r>
            <a:endParaRPr/>
          </a:p>
          <a:p>
            <a:pPr indent="0" lvl="0" marL="0" rtl="0" algn="l">
              <a:spcBef>
                <a:spcPts val="0"/>
              </a:spcBef>
              <a:spcAft>
                <a:spcPts val="0"/>
              </a:spcAft>
              <a:buNone/>
            </a:pPr>
            <a:r>
              <a:rPr lang="en"/>
              <a:t>4. What impact does a culturally responsive curriculum have? A study from the University of Arizona found that Latino students in Tucson Unified School District where 46-150 percent more likely to graduate HS. This was supported by another independent study.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20bee143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20bee143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2"/>
              </a:buClr>
              <a:buSzPts val="900"/>
              <a:buAutoNum type="arabicPeriod"/>
            </a:pPr>
            <a:r>
              <a:rPr lang="en" sz="900">
                <a:solidFill>
                  <a:schemeClr val="dk2"/>
                </a:solidFill>
              </a:rPr>
              <a:t>Show Slide</a:t>
            </a:r>
            <a:endParaRPr sz="900">
              <a:solidFill>
                <a:schemeClr val="dk2"/>
              </a:solidFill>
            </a:endParaRPr>
          </a:p>
          <a:p>
            <a:pPr indent="-285750" lvl="0" marL="457200" rtl="0" algn="l">
              <a:lnSpc>
                <a:spcPct val="115000"/>
              </a:lnSpc>
              <a:spcBef>
                <a:spcPts val="0"/>
              </a:spcBef>
              <a:spcAft>
                <a:spcPts val="0"/>
              </a:spcAft>
              <a:buClr>
                <a:schemeClr val="dk2"/>
              </a:buClr>
              <a:buSzPts val="900"/>
              <a:buAutoNum type="arabicPeriod"/>
            </a:pPr>
            <a:r>
              <a:rPr lang="en" sz="900">
                <a:solidFill>
                  <a:schemeClr val="dk2"/>
                </a:solidFill>
              </a:rPr>
              <a:t>Share the differences between add-on and </a:t>
            </a:r>
            <a:r>
              <a:rPr lang="en" sz="900">
                <a:solidFill>
                  <a:schemeClr val="dk2"/>
                </a:solidFill>
              </a:rPr>
              <a:t>integrated</a:t>
            </a:r>
            <a:r>
              <a:rPr lang="en" sz="900">
                <a:solidFill>
                  <a:schemeClr val="dk2"/>
                </a:solidFill>
              </a:rPr>
              <a:t> </a:t>
            </a:r>
            <a:r>
              <a:rPr lang="en" sz="900">
                <a:solidFill>
                  <a:schemeClr val="dk2"/>
                </a:solidFill>
              </a:rPr>
              <a:t>curriculum</a:t>
            </a:r>
            <a:endParaRPr sz="900">
              <a:solidFill>
                <a:schemeClr val="dk2"/>
              </a:solidFill>
            </a:endParaRPr>
          </a:p>
          <a:p>
            <a:pPr indent="-285750" lvl="0" marL="457200" rtl="0" algn="l">
              <a:lnSpc>
                <a:spcPct val="115000"/>
              </a:lnSpc>
              <a:spcBef>
                <a:spcPts val="0"/>
              </a:spcBef>
              <a:spcAft>
                <a:spcPts val="0"/>
              </a:spcAft>
              <a:buClr>
                <a:schemeClr val="dk2"/>
              </a:buClr>
              <a:buSzPts val="900"/>
              <a:buAutoNum type="arabicPeriod"/>
            </a:pPr>
            <a:r>
              <a:rPr lang="en" sz="900">
                <a:solidFill>
                  <a:schemeClr val="dk2"/>
                </a:solidFill>
              </a:rPr>
              <a:t>What are ways that you have integrated students culture in your classroom? How do we develop student’s capacity to learn. Remember, CRT helps students build resilience process information using what they already know. </a:t>
            </a:r>
            <a:endParaRPr sz="900">
              <a:solidFill>
                <a:schemeClr val="dk2"/>
              </a:solidFill>
            </a:endParaRPr>
          </a:p>
          <a:p>
            <a:pPr indent="0" lvl="0" marL="0" rtl="0" algn="l">
              <a:spcBef>
                <a:spcPts val="16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2040e395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2040e395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Show Slide, but not words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Create cultural knowledge tree and post. Have teacher come up and write or post elements of a culture.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Surface culture- the most observable patterns. This has a low impact on trust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Shallow- the behaviors and norms. The interpersonal levels. This has a very high impact on trust.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Deep- how we get to be ourselves based. Racial, ethnic, and national culture. Many cultures also value collectivism. The USA is the most individualistic country in the planet. But a country like Guatemala is almost exclusively a collectivist society. One way to know what a culture values is by reading fairy tales. Find the same fairy tale, such a Cinderella, and learn about the moral of the story. Many cultures value things such as kindness.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Turn and Talk </a:t>
            </a:r>
            <a:r>
              <a:rPr lang="en">
                <a:solidFill>
                  <a:schemeClr val="dk1"/>
                </a:solidFill>
              </a:rPr>
              <a:t>with a person at your table to share out some aspects of your culture that is surface, shallow and deep. (for example, surface level works will be rice and beans, shallow, untime for many events, deep, honesty is valued)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2a382c85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2a382c85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latin typeface="Calibri"/>
                <a:ea typeface="Calibri"/>
                <a:cs typeface="Calibri"/>
                <a:sym typeface="Calibri"/>
              </a:rPr>
              <a:t>CRT is about getting students engaged in the learning. We want students to develop high attention and high commitment to education. </a:t>
            </a:r>
            <a:endParaRPr sz="1300">
              <a:solidFill>
                <a:schemeClr val="dk2"/>
              </a:solidFill>
              <a:latin typeface="Calibri"/>
              <a:ea typeface="Calibri"/>
              <a:cs typeface="Calibri"/>
              <a:sym typeface="Calibri"/>
            </a:endParaRPr>
          </a:p>
          <a:p>
            <a:pPr indent="0" lvl="0" marL="0" rtl="0" algn="l">
              <a:lnSpc>
                <a:spcPct val="115000"/>
              </a:lnSpc>
              <a:spcBef>
                <a:spcPts val="1600"/>
              </a:spcBef>
              <a:spcAft>
                <a:spcPts val="0"/>
              </a:spcAft>
              <a:buNone/>
            </a:pPr>
            <a:r>
              <a:rPr lang="en" sz="1300">
                <a:solidFill>
                  <a:schemeClr val="dk2"/>
                </a:solidFill>
                <a:latin typeface="Calibri"/>
                <a:ea typeface="Calibri"/>
                <a:cs typeface="Calibri"/>
                <a:sym typeface="Calibri"/>
              </a:rPr>
              <a:t>First part of CRT is TRUST. Teachers need to build trust with students and families. To learn how to do this, we will learn a little about the brain because similar to trauma informed practice, the brain registers social dangers the same way that it approaches physical dangers. This means that if  a student feels unsafe participating in the classroom, their brains will react the same way as if a trauma was occuring.</a:t>
            </a:r>
            <a:endParaRPr sz="1300">
              <a:solidFill>
                <a:schemeClr val="dk2"/>
              </a:solidFill>
              <a:latin typeface="Calibri"/>
              <a:ea typeface="Calibri"/>
              <a:cs typeface="Calibri"/>
              <a:sym typeface="Calibri"/>
            </a:endParaRPr>
          </a:p>
          <a:p>
            <a:pPr indent="0" lvl="0" marL="0" rtl="0" algn="l">
              <a:lnSpc>
                <a:spcPct val="115000"/>
              </a:lnSpc>
              <a:spcBef>
                <a:spcPts val="1600"/>
              </a:spcBef>
              <a:spcAft>
                <a:spcPts val="0"/>
              </a:spcAft>
              <a:buNone/>
            </a:pPr>
            <a:r>
              <a:rPr lang="en" sz="1300">
                <a:solidFill>
                  <a:schemeClr val="dk2"/>
                </a:solidFill>
                <a:latin typeface="Calibri"/>
                <a:ea typeface="Calibri"/>
                <a:cs typeface="Calibri"/>
                <a:sym typeface="Calibri"/>
              </a:rPr>
              <a:t>As teachers we need to build relationships with students. We have to care and make them feel cared for. This is done through building trust. </a:t>
            </a:r>
            <a:endParaRPr sz="1300">
              <a:solidFill>
                <a:schemeClr val="dk2"/>
              </a:solidFill>
              <a:latin typeface="Calibri"/>
              <a:ea typeface="Calibri"/>
              <a:cs typeface="Calibri"/>
              <a:sym typeface="Calibri"/>
            </a:endParaRPr>
          </a:p>
          <a:p>
            <a:pPr indent="0" lvl="0" marL="0" rtl="0" algn="l">
              <a:lnSpc>
                <a:spcPct val="115000"/>
              </a:lnSpc>
              <a:spcBef>
                <a:spcPts val="1600"/>
              </a:spcBef>
              <a:spcAft>
                <a:spcPts val="0"/>
              </a:spcAft>
              <a:buNone/>
            </a:pPr>
            <a:r>
              <a:rPr lang="en" sz="1300">
                <a:solidFill>
                  <a:schemeClr val="dk2"/>
                </a:solidFill>
                <a:latin typeface="Calibri"/>
                <a:ea typeface="Calibri"/>
                <a:cs typeface="Calibri"/>
                <a:sym typeface="Calibri"/>
              </a:rPr>
              <a:t>How can do we build trust with our students? Shout out some ideas, I will write them down</a:t>
            </a:r>
            <a:endParaRPr sz="1300">
              <a:solidFill>
                <a:schemeClr val="dk2"/>
              </a:solidFill>
              <a:latin typeface="Calibri"/>
              <a:ea typeface="Calibri"/>
              <a:cs typeface="Calibri"/>
              <a:sym typeface="Calibri"/>
            </a:endParaRPr>
          </a:p>
          <a:p>
            <a:pPr indent="0" lvl="0" marL="0" rtl="0" algn="l">
              <a:lnSpc>
                <a:spcPct val="115000"/>
              </a:lnSpc>
              <a:spcBef>
                <a:spcPts val="1600"/>
              </a:spcBef>
              <a:spcAft>
                <a:spcPts val="1600"/>
              </a:spcAft>
              <a:buNone/>
            </a:pPr>
            <a:r>
              <a:rPr lang="en" sz="1300">
                <a:solidFill>
                  <a:schemeClr val="dk2"/>
                </a:solidFill>
                <a:latin typeface="Calibri"/>
                <a:ea typeface="Calibri"/>
                <a:cs typeface="Calibri"/>
                <a:sym typeface="Calibri"/>
              </a:rPr>
              <a:t>Those are some ideas, please keep them in mind as we learn about the brain.See if any of your ideas are challenged.</a:t>
            </a:r>
            <a:endParaRPr sz="1300">
              <a:solidFill>
                <a:schemeClr val="dk2"/>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2040e39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2040e39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2040e39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2040e39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an environment where students feel relax in the classroom stage. Remember that students learn when they feel safe and trust the environment. Teachers can work on creating a calm environment by showing care for the students, while also setting high expectations.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want to quickly mention a study done by Claude Steele, a former Stanford Professor and educational </a:t>
            </a:r>
            <a:r>
              <a:rPr lang="en"/>
              <a:t>researcher</a:t>
            </a:r>
            <a:r>
              <a:rPr lang="en"/>
              <a:t>, she learned about something called the </a:t>
            </a:r>
            <a:r>
              <a:rPr b="1" lang="en"/>
              <a:t>Stereotype</a:t>
            </a:r>
            <a:r>
              <a:rPr b="1" lang="en"/>
              <a:t> Threat</a:t>
            </a:r>
            <a:r>
              <a:rPr lang="en"/>
              <a:t>. Stereotype threat is a type of racially-charged amygdala hijack. It happens when a student becomes anxious about him/herself as a learner and assumes that he or she will fail. Engaging in classwork could </a:t>
            </a:r>
            <a:r>
              <a:rPr lang="en"/>
              <a:t>confirm</a:t>
            </a:r>
            <a:r>
              <a:rPr lang="en"/>
              <a:t> these fears for the student. It also leads to the release of the stress hormone cortisol, which in turn reduces the amount of working memory available to him/her to perform complex cognitive work. Remember we need students to feel like they are in a safe environment, use students’ culture to show that you care about them.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2.gif"/><Relationship Id="rId5" Type="http://schemas.openxmlformats.org/officeDocument/2006/relationships/image" Target="../media/image1.jpg"/><Relationship Id="rId6"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brown.edu/academics/education-alliance/teaching-diverse-learners/strategies-0/culturally-responsive-teaching-0#ladson-billing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Culturally Responsive Teaching </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September 21st, 2018</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Brain Cont.</a:t>
            </a:r>
            <a:endParaRPr/>
          </a:p>
        </p:txBody>
      </p:sp>
      <p:sp>
        <p:nvSpPr>
          <p:cNvPr id="186" name="Google Shape;186;p22"/>
          <p:cNvSpPr txBox="1"/>
          <p:nvPr>
            <p:ph idx="1" type="body"/>
          </p:nvPr>
        </p:nvSpPr>
        <p:spPr>
          <a:xfrm>
            <a:off x="819150" y="158340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Neocortex Region</a:t>
            </a:r>
            <a:endParaRPr sz="1800"/>
          </a:p>
          <a:p>
            <a:pPr indent="-342900" lvl="0" marL="457200" rtl="0" algn="l">
              <a:spcBef>
                <a:spcPts val="1600"/>
              </a:spcBef>
              <a:spcAft>
                <a:spcPts val="0"/>
              </a:spcAft>
              <a:buSzPts val="1800"/>
              <a:buChar char="●"/>
            </a:pPr>
            <a:r>
              <a:rPr lang="en" sz="1800"/>
              <a:t>It is slow in processing information</a:t>
            </a:r>
            <a:endParaRPr sz="1800"/>
          </a:p>
          <a:p>
            <a:pPr indent="-342900" lvl="0" marL="457200" rtl="0" algn="l">
              <a:spcBef>
                <a:spcPts val="0"/>
              </a:spcBef>
              <a:spcAft>
                <a:spcPts val="0"/>
              </a:spcAft>
              <a:buSzPts val="1800"/>
              <a:buChar char="●"/>
            </a:pPr>
            <a:r>
              <a:rPr lang="en" sz="1800"/>
              <a:t>Home to our executive functions- the command center of the brain</a:t>
            </a:r>
            <a:endParaRPr sz="1800"/>
          </a:p>
          <a:p>
            <a:pPr indent="-342900" lvl="0" marL="457200" rtl="0" algn="l">
              <a:spcBef>
                <a:spcPts val="0"/>
              </a:spcBef>
              <a:spcAft>
                <a:spcPts val="0"/>
              </a:spcAft>
              <a:buSzPts val="1800"/>
              <a:buChar char="●"/>
            </a:pPr>
            <a:r>
              <a:rPr lang="en" sz="1800"/>
              <a:t>It overseas thinking and manages our working memory. It controls planning abstract thinking, organization, and self-regulation</a:t>
            </a:r>
            <a:endParaRPr sz="1800"/>
          </a:p>
          <a:p>
            <a:pPr indent="0" lvl="0" marL="0" rtl="0" algn="l">
              <a:spcBef>
                <a:spcPts val="1600"/>
              </a:spcBef>
              <a:spcAft>
                <a:spcPts val="1600"/>
              </a:spcAft>
              <a:buNone/>
            </a:pPr>
            <a:r>
              <a:rPr lang="en" sz="1800"/>
              <a:t>This part of the brain is very important and where most of what is needed to succeed in school. The problem is getting here from the RAS--reticular activating system--(located in the reptilian region) and the amygdala.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3"/>
          <p:cNvSpPr txBox="1"/>
          <p:nvPr>
            <p:ph type="title"/>
          </p:nvPr>
        </p:nvSpPr>
        <p:spPr>
          <a:xfrm>
            <a:off x="311700" y="445025"/>
            <a:ext cx="8520600" cy="14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2"/>
                </a:solidFill>
              </a:rPr>
              <a:t>Great… I know about the brain now, why does that matter in the cultural responsive classroom?</a:t>
            </a:r>
            <a:endParaRPr sz="3600"/>
          </a:p>
        </p:txBody>
      </p:sp>
      <p:sp>
        <p:nvSpPr>
          <p:cNvPr id="192" name="Google Shape;192;p23"/>
          <p:cNvSpPr txBox="1"/>
          <p:nvPr>
            <p:ph idx="1" type="body"/>
          </p:nvPr>
        </p:nvSpPr>
        <p:spPr>
          <a:xfrm>
            <a:off x="311700" y="2571750"/>
            <a:ext cx="8520600" cy="2519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Glad you asked! Well our culture is the way our brain makes sense of the world around us. If the classroom is a safe environment, which can be achieved by embracing student’s cultures, our brains will focus on the learning.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 Planning</a:t>
            </a:r>
            <a:endParaRPr/>
          </a:p>
        </p:txBody>
      </p:sp>
      <p:sp>
        <p:nvSpPr>
          <p:cNvPr id="198" name="Google Shape;198;p24"/>
          <p:cNvSpPr txBox="1"/>
          <p:nvPr>
            <p:ph idx="1" type="body"/>
          </p:nvPr>
        </p:nvSpPr>
        <p:spPr>
          <a:xfrm>
            <a:off x="752850" y="160235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What can I do with all of this information?</a:t>
            </a:r>
            <a:endParaRPr sz="1800"/>
          </a:p>
          <a:p>
            <a:pPr indent="0" lvl="0" marL="457200" marR="0" rtl="0" algn="l">
              <a:lnSpc>
                <a:spcPct val="115000"/>
              </a:lnSpc>
              <a:spcBef>
                <a:spcPts val="1600"/>
              </a:spcBef>
              <a:spcAft>
                <a:spcPts val="0"/>
              </a:spcAft>
              <a:buNone/>
            </a:pPr>
            <a:r>
              <a:t/>
            </a:r>
            <a:endParaRPr sz="1800"/>
          </a:p>
          <a:p>
            <a:pPr indent="-342900" lvl="0" marL="457200" rtl="0" algn="l">
              <a:spcBef>
                <a:spcPts val="1600"/>
              </a:spcBef>
              <a:spcAft>
                <a:spcPts val="0"/>
              </a:spcAft>
              <a:buSzPts val="1800"/>
              <a:buChar char="●"/>
            </a:pPr>
            <a:r>
              <a:rPr lang="en" sz="1800"/>
              <a:t>How can you incorporate one aspect of culturally responsive teaching into one lesson next week?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id="203" name="Google Shape;203;p25"/>
          <p:cNvPicPr preferRelativeResize="0"/>
          <p:nvPr/>
        </p:nvPicPr>
        <p:blipFill>
          <a:blip r:embed="rId3">
            <a:alphaModFix/>
          </a:blip>
          <a:stretch>
            <a:fillRect/>
          </a:stretch>
        </p:blipFill>
        <p:spPr>
          <a:xfrm>
            <a:off x="3303024" y="1800200"/>
            <a:ext cx="3569024" cy="2887650"/>
          </a:xfrm>
          <a:prstGeom prst="rect">
            <a:avLst/>
          </a:prstGeom>
          <a:noFill/>
          <a:ln>
            <a:noFill/>
          </a:ln>
        </p:spPr>
      </p:pic>
      <p:sp>
        <p:nvSpPr>
          <p:cNvPr id="204" name="Google Shape;204;p2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Holidays and Celebrations </a:t>
            </a:r>
            <a:endParaRPr/>
          </a:p>
        </p:txBody>
      </p:sp>
      <p:pic>
        <p:nvPicPr>
          <p:cNvPr id="205" name="Google Shape;205;p25"/>
          <p:cNvPicPr preferRelativeResize="0"/>
          <p:nvPr/>
        </p:nvPicPr>
        <p:blipFill>
          <a:blip r:embed="rId4">
            <a:alphaModFix/>
          </a:blip>
          <a:stretch>
            <a:fillRect/>
          </a:stretch>
        </p:blipFill>
        <p:spPr>
          <a:xfrm>
            <a:off x="6615075" y="191025"/>
            <a:ext cx="2528925" cy="2528925"/>
          </a:xfrm>
          <a:prstGeom prst="rect">
            <a:avLst/>
          </a:prstGeom>
          <a:noFill/>
          <a:ln>
            <a:noFill/>
          </a:ln>
        </p:spPr>
      </p:pic>
      <p:pic>
        <p:nvPicPr>
          <p:cNvPr id="206" name="Google Shape;206;p25"/>
          <p:cNvPicPr preferRelativeResize="0"/>
          <p:nvPr/>
        </p:nvPicPr>
        <p:blipFill>
          <a:blip r:embed="rId5">
            <a:alphaModFix/>
          </a:blip>
          <a:stretch>
            <a:fillRect/>
          </a:stretch>
        </p:blipFill>
        <p:spPr>
          <a:xfrm>
            <a:off x="146226" y="1508663"/>
            <a:ext cx="3303826" cy="2126175"/>
          </a:xfrm>
          <a:prstGeom prst="rect">
            <a:avLst/>
          </a:prstGeom>
          <a:noFill/>
          <a:ln>
            <a:noFill/>
          </a:ln>
        </p:spPr>
      </p:pic>
      <p:pic>
        <p:nvPicPr>
          <p:cNvPr id="207" name="Google Shape;207;p25"/>
          <p:cNvPicPr preferRelativeResize="0"/>
          <p:nvPr/>
        </p:nvPicPr>
        <p:blipFill rotWithShape="1">
          <a:blip r:embed="rId6">
            <a:alphaModFix/>
          </a:blip>
          <a:srcRect b="-11870" l="5600" r="-5599" t="11870"/>
          <a:stretch/>
        </p:blipFill>
        <p:spPr>
          <a:xfrm>
            <a:off x="6973275" y="2719950"/>
            <a:ext cx="2190324" cy="22989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Wrap up</a:t>
            </a:r>
            <a:endParaRPr/>
          </a:p>
        </p:txBody>
      </p:sp>
      <p:sp>
        <p:nvSpPr>
          <p:cNvPr id="213" name="Google Shape;213;p26"/>
          <p:cNvSpPr txBox="1"/>
          <p:nvPr>
            <p:ph idx="1" type="body"/>
          </p:nvPr>
        </p:nvSpPr>
        <p:spPr>
          <a:xfrm>
            <a:off x="819150" y="174445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Culturally Responsive Teaching is not a multicultural education or a socio-justice curriculum. It is not about race, racism, or culture. Instead, it is teaching that embeds culture in the curriculum year-round. </a:t>
            </a:r>
            <a:endParaRPr sz="1800"/>
          </a:p>
          <a:p>
            <a:pPr indent="0" lvl="0" marL="0" rtl="0" algn="l">
              <a:spcBef>
                <a:spcPts val="1600"/>
              </a:spcBef>
              <a:spcAft>
                <a:spcPts val="0"/>
              </a:spcAft>
              <a:buNone/>
            </a:pPr>
            <a:r>
              <a:rPr lang="en" sz="1800"/>
              <a:t>CRT engages the learner by including trust, rigor, and collective learning into the curriculum. </a:t>
            </a:r>
            <a:endParaRPr sz="1800"/>
          </a:p>
          <a:p>
            <a:pPr indent="0" lvl="0" marL="0" rtl="0" algn="l">
              <a:spcBef>
                <a:spcPts val="1600"/>
              </a:spcBef>
              <a:spcAft>
                <a:spcPts val="1600"/>
              </a:spcAft>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Aims and Norms </a:t>
            </a:r>
            <a:endParaRPr/>
          </a:p>
        </p:txBody>
      </p:sp>
      <p:sp>
        <p:nvSpPr>
          <p:cNvPr id="135" name="Google Shape;135;p14"/>
          <p:cNvSpPr txBox="1"/>
          <p:nvPr>
            <p:ph idx="1" type="body"/>
          </p:nvPr>
        </p:nvSpPr>
        <p:spPr>
          <a:xfrm>
            <a:off x="928728" y="1321375"/>
            <a:ext cx="3071400" cy="3002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TWBAT define cultural responsive teaching.</a:t>
            </a:r>
            <a:endParaRPr/>
          </a:p>
          <a:p>
            <a:pPr indent="-311150" lvl="0" marL="457200" rtl="0" algn="l">
              <a:spcBef>
                <a:spcPts val="0"/>
              </a:spcBef>
              <a:spcAft>
                <a:spcPts val="0"/>
              </a:spcAft>
              <a:buSzPts val="1300"/>
              <a:buChar char="●"/>
            </a:pPr>
            <a:r>
              <a:rPr lang="en"/>
              <a:t>TWBAT brainstorm ways to make lessons culturally responsive.</a:t>
            </a:r>
            <a:endParaRPr/>
          </a:p>
          <a:p>
            <a:pPr indent="-311150" lvl="0" marL="457200" rtl="0" algn="l">
              <a:spcBef>
                <a:spcPts val="0"/>
              </a:spcBef>
              <a:spcAft>
                <a:spcPts val="0"/>
              </a:spcAft>
              <a:buSzPts val="1300"/>
              <a:buChar char="●"/>
            </a:pPr>
            <a:r>
              <a:rPr lang="en"/>
              <a:t>TWBAT incorporate culturally responsive teaching into one lesson for the following week.</a:t>
            </a:r>
            <a:endParaRPr/>
          </a:p>
        </p:txBody>
      </p:sp>
      <p:sp>
        <p:nvSpPr>
          <p:cNvPr id="136" name="Google Shape;136;p14"/>
          <p:cNvSpPr txBox="1"/>
          <p:nvPr>
            <p:ph idx="2" type="body"/>
          </p:nvPr>
        </p:nvSpPr>
        <p:spPr>
          <a:xfrm>
            <a:off x="4508975" y="1211350"/>
            <a:ext cx="3288900" cy="3533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Respect one another’s time</a:t>
            </a:r>
            <a:endParaRPr/>
          </a:p>
          <a:p>
            <a:pPr indent="-311150" lvl="0" marL="457200" rtl="0" algn="l">
              <a:spcBef>
                <a:spcPts val="0"/>
              </a:spcBef>
              <a:spcAft>
                <a:spcPts val="0"/>
              </a:spcAft>
              <a:buSzPts val="1300"/>
              <a:buChar char="●"/>
            </a:pPr>
            <a:r>
              <a:rPr lang="en"/>
              <a:t>Be Kind, Smile, and Always say Hello</a:t>
            </a:r>
            <a:endParaRPr/>
          </a:p>
          <a:p>
            <a:pPr indent="-311150" lvl="0" marL="457200" rtl="0" algn="l">
              <a:spcBef>
                <a:spcPts val="0"/>
              </a:spcBef>
              <a:spcAft>
                <a:spcPts val="0"/>
              </a:spcAft>
              <a:buSzPts val="1300"/>
              <a:buChar char="●"/>
            </a:pPr>
            <a:r>
              <a:rPr lang="en"/>
              <a:t>Equity of Voice</a:t>
            </a:r>
            <a:endParaRPr/>
          </a:p>
          <a:p>
            <a:pPr indent="-311150" lvl="0" marL="457200" rtl="0" algn="l">
              <a:spcBef>
                <a:spcPts val="0"/>
              </a:spcBef>
              <a:spcAft>
                <a:spcPts val="0"/>
              </a:spcAft>
              <a:buSzPts val="1300"/>
              <a:buChar char="●"/>
            </a:pPr>
            <a:r>
              <a:rPr lang="en"/>
              <a:t>Agree to Disagree</a:t>
            </a:r>
            <a:endParaRPr/>
          </a:p>
          <a:p>
            <a:pPr indent="-311150" lvl="0" marL="457200" rtl="0" algn="l">
              <a:spcBef>
                <a:spcPts val="0"/>
              </a:spcBef>
              <a:spcAft>
                <a:spcPts val="0"/>
              </a:spcAft>
              <a:buSzPts val="1300"/>
              <a:buChar char="●"/>
            </a:pPr>
            <a:r>
              <a:rPr lang="en"/>
              <a:t>Assume Best Intentions</a:t>
            </a:r>
            <a:endParaRPr/>
          </a:p>
          <a:p>
            <a:pPr indent="-311150" lvl="0" marL="457200" rtl="0" algn="l">
              <a:spcBef>
                <a:spcPts val="0"/>
              </a:spcBef>
              <a:spcAft>
                <a:spcPts val="0"/>
              </a:spcAft>
              <a:buSzPts val="1300"/>
              <a:buChar char="●"/>
            </a:pPr>
            <a:r>
              <a:rPr lang="en"/>
              <a:t>Always Operate on a growth mindset</a:t>
            </a:r>
            <a:endParaRPr/>
          </a:p>
          <a:p>
            <a:pPr indent="-311150" lvl="0" marL="457200" rtl="0" algn="l">
              <a:spcBef>
                <a:spcPts val="0"/>
              </a:spcBef>
              <a:spcAft>
                <a:spcPts val="0"/>
              </a:spcAft>
              <a:buSzPts val="1300"/>
              <a:buChar char="●"/>
            </a:pPr>
            <a:r>
              <a:rPr lang="en"/>
              <a:t>Be present and active during meetings</a:t>
            </a:r>
            <a:endParaRPr/>
          </a:p>
          <a:p>
            <a:pPr indent="-311150" lvl="0" marL="457200" rtl="0" algn="l">
              <a:spcBef>
                <a:spcPts val="0"/>
              </a:spcBef>
              <a:spcAft>
                <a:spcPts val="0"/>
              </a:spcAft>
              <a:buSzPts val="1300"/>
              <a:buChar char="●"/>
            </a:pPr>
            <a:r>
              <a:rPr lang="en"/>
              <a:t>Respect each others voices and opinions </a:t>
            </a:r>
            <a:endParaRPr/>
          </a:p>
          <a:p>
            <a:pPr indent="-311150" lvl="0" marL="457200" rtl="0" algn="l">
              <a:spcBef>
                <a:spcPts val="0"/>
              </a:spcBef>
              <a:spcAft>
                <a:spcPts val="0"/>
              </a:spcAft>
              <a:buSzPts val="1300"/>
              <a:buChar char="●"/>
            </a:pPr>
            <a:r>
              <a:rPr lang="en"/>
              <a:t>Teamwork</a:t>
            </a:r>
            <a:endParaRPr/>
          </a:p>
          <a:p>
            <a:pPr indent="-311150" lvl="0" marL="457200" rtl="0" algn="l">
              <a:spcBef>
                <a:spcPts val="0"/>
              </a:spcBef>
              <a:spcAft>
                <a:spcPts val="0"/>
              </a:spcAft>
              <a:buSzPts val="1300"/>
              <a:buChar char="●"/>
            </a:pPr>
            <a:r>
              <a:rPr lang="en"/>
              <a:t>Be supportive</a:t>
            </a:r>
            <a:endParaRPr/>
          </a:p>
          <a:p>
            <a:pPr indent="-311150" lvl="0" marL="457200" rtl="0" algn="l">
              <a:spcBef>
                <a:spcPts val="0"/>
              </a:spcBef>
              <a:spcAft>
                <a:spcPts val="0"/>
              </a:spcAft>
              <a:buSzPts val="1300"/>
              <a:buChar char="●"/>
            </a:pPr>
            <a:r>
              <a:rPr lang="en"/>
              <a:t>All responsible for student’s work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142" name="Google Shape;142;p15"/>
          <p:cNvSpPr txBox="1"/>
          <p:nvPr>
            <p:ph idx="1" type="body"/>
          </p:nvPr>
        </p:nvSpPr>
        <p:spPr>
          <a:xfrm>
            <a:off x="819150" y="1607275"/>
            <a:ext cx="3686100" cy="2831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Culturally</a:t>
            </a:r>
            <a:r>
              <a:rPr lang="en" sz="1800"/>
              <a:t> Responsive Teaching and the Brain</a:t>
            </a:r>
            <a:endParaRPr sz="1800"/>
          </a:p>
          <a:p>
            <a:pPr indent="-342900" lvl="0" marL="457200" rtl="0" algn="l">
              <a:spcBef>
                <a:spcPts val="0"/>
              </a:spcBef>
              <a:spcAft>
                <a:spcPts val="0"/>
              </a:spcAft>
              <a:buSzPts val="1800"/>
              <a:buChar char="●"/>
            </a:pPr>
            <a:r>
              <a:rPr lang="en" sz="1800"/>
              <a:t>Jig-saw</a:t>
            </a:r>
            <a:endParaRPr sz="1800"/>
          </a:p>
          <a:p>
            <a:pPr indent="-342900" lvl="0" marL="457200" rtl="0" algn="l">
              <a:spcBef>
                <a:spcPts val="0"/>
              </a:spcBef>
              <a:spcAft>
                <a:spcPts val="0"/>
              </a:spcAft>
              <a:buSzPts val="1800"/>
              <a:buChar char="●"/>
            </a:pPr>
            <a:r>
              <a:rPr lang="en" sz="1800"/>
              <a:t>Lesson Planning Activity</a:t>
            </a:r>
            <a:endParaRPr sz="1800"/>
          </a:p>
          <a:p>
            <a:pPr indent="-342900" lvl="0" marL="457200" rtl="0" algn="l">
              <a:spcBef>
                <a:spcPts val="0"/>
              </a:spcBef>
              <a:spcAft>
                <a:spcPts val="0"/>
              </a:spcAft>
              <a:buSzPts val="1800"/>
              <a:buChar char="●"/>
            </a:pPr>
            <a:r>
              <a:rPr lang="en" sz="1800"/>
              <a:t>Holidays and Celebration</a:t>
            </a:r>
            <a:endParaRPr sz="1800"/>
          </a:p>
          <a:p>
            <a:pPr indent="-342900" lvl="0" marL="457200" rtl="0" algn="l">
              <a:spcBef>
                <a:spcPts val="0"/>
              </a:spcBef>
              <a:spcAft>
                <a:spcPts val="0"/>
              </a:spcAft>
              <a:buSzPts val="1800"/>
              <a:buChar char="●"/>
            </a:pPr>
            <a:r>
              <a:rPr lang="en" sz="1800"/>
              <a:t>Wrap up</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Culturally Responsive Teaching?</a:t>
            </a:r>
            <a:endParaRPr/>
          </a:p>
        </p:txBody>
      </p:sp>
      <p:sp>
        <p:nvSpPr>
          <p:cNvPr id="148" name="Google Shape;148;p16"/>
          <p:cNvSpPr txBox="1"/>
          <p:nvPr>
            <p:ph idx="1" type="body"/>
          </p:nvPr>
        </p:nvSpPr>
        <p:spPr>
          <a:xfrm>
            <a:off x="2410100" y="1595775"/>
            <a:ext cx="6321600" cy="354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2F2A20"/>
                </a:solidFill>
                <a:highlight>
                  <a:srgbClr val="FFFFFF"/>
                </a:highlight>
              </a:rPr>
              <a:t>Culturally Responsive Teaching is a pedagogy that recognizes the importance of including students' cultural references in all aspects of learning </a:t>
            </a:r>
            <a:r>
              <a:rPr lang="en" sz="1400" u="sng">
                <a:solidFill>
                  <a:srgbClr val="996666"/>
                </a:solidFill>
                <a:highlight>
                  <a:srgbClr val="FFFFFF"/>
                </a:highlight>
                <a:hlinkClick r:id="rId3"/>
              </a:rPr>
              <a:t>(Ladson-Billings,1994).</a:t>
            </a:r>
            <a:endParaRPr sz="1400"/>
          </a:p>
          <a:p>
            <a:pPr indent="0" lvl="0" marL="0" rtl="0" algn="l">
              <a:spcBef>
                <a:spcPts val="1600"/>
              </a:spcBef>
              <a:spcAft>
                <a:spcPts val="0"/>
              </a:spcAft>
              <a:buNone/>
            </a:pPr>
            <a:r>
              <a:rPr lang="en" sz="1400"/>
              <a:t>Students need to see themselves in the curriculum in a way that makes students and families feel invited and welcome. </a:t>
            </a:r>
            <a:endParaRPr sz="1400"/>
          </a:p>
          <a:p>
            <a:pPr indent="0" lvl="0" marL="0" rtl="0" algn="l">
              <a:spcBef>
                <a:spcPts val="1600"/>
              </a:spcBef>
              <a:spcAft>
                <a:spcPts val="0"/>
              </a:spcAft>
              <a:buNone/>
            </a:pPr>
            <a:r>
              <a:rPr lang="en" sz="1400"/>
              <a:t>It is a way to </a:t>
            </a:r>
            <a:r>
              <a:rPr lang="en" sz="1400"/>
              <a:t>differentiate</a:t>
            </a:r>
            <a:r>
              <a:rPr lang="en" sz="1400"/>
              <a:t> instruction so that all of our </a:t>
            </a:r>
            <a:r>
              <a:rPr lang="en" sz="1400"/>
              <a:t>students</a:t>
            </a:r>
            <a:r>
              <a:rPr lang="en" sz="1400"/>
              <a:t> have the same opportunity to learn.</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10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1000"/>
                                        <p:tgtEl>
                                          <p:spTgt spid="1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1000"/>
                                        <p:tgtEl>
                                          <p:spTgt spid="1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animEffect filter="fade" transition="in">
                                      <p:cBhvr>
                                        <p:cTn dur="1000"/>
                                        <p:tgtEl>
                                          <p:spTgt spid="1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685800" y="5348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Culturally Responsive Teaching </a:t>
            </a:r>
            <a:endParaRPr/>
          </a:p>
        </p:txBody>
      </p:sp>
      <p:sp>
        <p:nvSpPr>
          <p:cNvPr id="154" name="Google Shape;154;p17"/>
          <p:cNvSpPr txBox="1"/>
          <p:nvPr>
            <p:ph idx="1" type="body"/>
          </p:nvPr>
        </p:nvSpPr>
        <p:spPr>
          <a:xfrm>
            <a:off x="311700" y="1121925"/>
            <a:ext cx="8520600" cy="37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Integrate</a:t>
            </a:r>
            <a:r>
              <a:rPr lang="en"/>
              <a:t> students’ culture into the curriculum, not an add-on.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graphicFrame>
        <p:nvGraphicFramePr>
          <p:cNvPr id="155" name="Google Shape;155;p17"/>
          <p:cNvGraphicFramePr/>
          <p:nvPr/>
        </p:nvGraphicFramePr>
        <p:xfrm>
          <a:off x="952500" y="1489400"/>
          <a:ext cx="3000000" cy="3000000"/>
        </p:xfrm>
        <a:graphic>
          <a:graphicData uri="http://schemas.openxmlformats.org/drawingml/2006/table">
            <a:tbl>
              <a:tblPr>
                <a:noFill/>
                <a:tableStyleId>{9F3C9BAF-7A98-4E0E-BC9E-1517470FE8CE}</a:tableStyleId>
              </a:tblPr>
              <a:tblGrid>
                <a:gridCol w="3619500"/>
                <a:gridCol w="3619500"/>
              </a:tblGrid>
              <a:tr h="807325">
                <a:tc>
                  <a:txBody>
                    <a:bodyPr>
                      <a:noAutofit/>
                    </a:bodyPr>
                    <a:lstStyle/>
                    <a:p>
                      <a:pPr indent="0" lvl="0" marL="0" rtl="0" algn="ctr">
                        <a:spcBef>
                          <a:spcPts val="0"/>
                        </a:spcBef>
                        <a:spcAft>
                          <a:spcPts val="0"/>
                        </a:spcAft>
                        <a:buNone/>
                      </a:pPr>
                      <a:r>
                        <a:rPr b="1" lang="en"/>
                        <a:t>Add-on</a:t>
                      </a:r>
                      <a:endParaRPr b="1"/>
                    </a:p>
                    <a:p>
                      <a:pPr indent="-317500" lvl="0" marL="457200" rtl="0" algn="l">
                        <a:spcBef>
                          <a:spcPts val="0"/>
                        </a:spcBef>
                        <a:spcAft>
                          <a:spcPts val="0"/>
                        </a:spcAft>
                        <a:buSzPts val="1400"/>
                        <a:buChar char="●"/>
                      </a:pPr>
                      <a:r>
                        <a:rPr lang="en"/>
                        <a:t>Reading about Martin Luther King Jr. only during Black History Month or MLK day</a:t>
                      </a:r>
                      <a:endParaRPr/>
                    </a:p>
                    <a:p>
                      <a:pPr indent="-317500" lvl="0" marL="457200" rtl="0" algn="l">
                        <a:spcBef>
                          <a:spcPts val="0"/>
                        </a:spcBef>
                        <a:spcAft>
                          <a:spcPts val="0"/>
                        </a:spcAft>
                        <a:buSzPts val="1400"/>
                        <a:buChar char="●"/>
                      </a:pPr>
                      <a:r>
                        <a:rPr lang="en"/>
                        <a:t>Lunar New Year’s art and Craft </a:t>
                      </a:r>
                      <a:r>
                        <a:rPr lang="en"/>
                        <a:t>activity</a:t>
                      </a:r>
                      <a:endParaRPr/>
                    </a:p>
                    <a:p>
                      <a:pPr indent="-317500" lvl="0" marL="457200" rtl="0" algn="l">
                        <a:spcBef>
                          <a:spcPts val="0"/>
                        </a:spcBef>
                        <a:spcAft>
                          <a:spcPts val="0"/>
                        </a:spcAft>
                        <a:buSzPts val="1400"/>
                        <a:buChar char="●"/>
                      </a:pPr>
                      <a:r>
                        <a:rPr lang="en"/>
                        <a:t>Learning about Columbus’ Day or Thanksgiving from one point of view and only during one day</a:t>
                      </a:r>
                      <a:endParaRPr/>
                    </a:p>
                    <a:p>
                      <a:pPr indent="-317500" lvl="0" marL="457200" rtl="0" algn="l">
                        <a:spcBef>
                          <a:spcPts val="0"/>
                        </a:spcBef>
                        <a:spcAft>
                          <a:spcPts val="0"/>
                        </a:spcAft>
                        <a:buSzPts val="1400"/>
                        <a:buChar char="●"/>
                      </a:pPr>
                      <a:r>
                        <a:rPr lang="en"/>
                        <a:t>Creating traditional ceremonial dress, as an arts and craft activity in an inauthentic way. </a:t>
                      </a:r>
                      <a:endParaRPr/>
                    </a:p>
                  </a:txBody>
                  <a:tcPr marT="91425" marB="91425" marR="91425" marL="91425"/>
                </a:tc>
                <a:tc>
                  <a:txBody>
                    <a:bodyPr>
                      <a:noAutofit/>
                    </a:bodyPr>
                    <a:lstStyle/>
                    <a:p>
                      <a:pPr indent="0" lvl="0" marL="0" rtl="0" algn="ctr">
                        <a:spcBef>
                          <a:spcPts val="0"/>
                        </a:spcBef>
                        <a:spcAft>
                          <a:spcPts val="0"/>
                        </a:spcAft>
                        <a:buNone/>
                      </a:pPr>
                      <a:r>
                        <a:rPr b="1" lang="en"/>
                        <a:t>Integration</a:t>
                      </a:r>
                      <a:r>
                        <a:rPr lang="en"/>
                        <a:t> </a:t>
                      </a:r>
                      <a:endParaRPr/>
                    </a:p>
                    <a:p>
                      <a:pPr indent="-304800" lvl="0" marL="457200" rtl="0" algn="l">
                        <a:spcBef>
                          <a:spcPts val="0"/>
                        </a:spcBef>
                        <a:spcAft>
                          <a:spcPts val="0"/>
                        </a:spcAft>
                        <a:buSzPts val="1200"/>
                        <a:buChar char="●"/>
                      </a:pPr>
                      <a:r>
                        <a:rPr lang="en" sz="1200"/>
                        <a:t>Incorporating diverse literature where students’ cultures, experiences, names, race, and ethnicity is authentically shared throughout the school year. </a:t>
                      </a:r>
                      <a:endParaRPr sz="1200"/>
                    </a:p>
                    <a:p>
                      <a:pPr indent="-304800" lvl="0" marL="457200" rtl="0" algn="l">
                        <a:spcBef>
                          <a:spcPts val="0"/>
                        </a:spcBef>
                        <a:spcAft>
                          <a:spcPts val="0"/>
                        </a:spcAft>
                        <a:buSzPts val="1200"/>
                        <a:buChar char="●"/>
                      </a:pPr>
                      <a:r>
                        <a:rPr lang="en" sz="1200"/>
                        <a:t>Learning about Holidays, religious celebrations in academic ways. Letting students come into the classroom to share about their culture. Bringing multiple perspective into the learning (i.e. Native American Point of View </a:t>
                      </a:r>
                      <a:r>
                        <a:rPr lang="en" sz="1200"/>
                        <a:t>regarding</a:t>
                      </a:r>
                      <a:r>
                        <a:rPr lang="en" sz="1200"/>
                        <a:t> Columbus’ Day, Thanksgiving Day)</a:t>
                      </a:r>
                      <a:endParaRPr sz="1200"/>
                    </a:p>
                    <a:p>
                      <a:pPr indent="-304800" lvl="0" marL="457200" rtl="0" algn="l">
                        <a:spcBef>
                          <a:spcPts val="0"/>
                        </a:spcBef>
                        <a:spcAft>
                          <a:spcPts val="0"/>
                        </a:spcAft>
                        <a:buSzPts val="1200"/>
                        <a:buChar char="●"/>
                      </a:pPr>
                      <a:r>
                        <a:rPr lang="en" sz="1200"/>
                        <a:t>Asking Higher Order Thinking questions</a:t>
                      </a:r>
                      <a:endParaRPr sz="1200"/>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Levels of Culture</a:t>
            </a:r>
            <a:endParaRPr/>
          </a:p>
        </p:txBody>
      </p:sp>
      <p:sp>
        <p:nvSpPr>
          <p:cNvPr id="161" name="Google Shape;161;p18"/>
          <p:cNvSpPr txBox="1"/>
          <p:nvPr>
            <p:ph idx="1" type="body"/>
          </p:nvPr>
        </p:nvSpPr>
        <p:spPr>
          <a:xfrm>
            <a:off x="924200" y="1630775"/>
            <a:ext cx="7505700" cy="2448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Surface Culture</a:t>
            </a:r>
            <a:endParaRPr sz="1800"/>
          </a:p>
          <a:p>
            <a:pPr indent="-342900" lvl="1" marL="914400" rtl="0" algn="l">
              <a:spcBef>
                <a:spcPts val="0"/>
              </a:spcBef>
              <a:spcAft>
                <a:spcPts val="0"/>
              </a:spcAft>
              <a:buSzPts val="1800"/>
              <a:buChar char="○"/>
            </a:pPr>
            <a:r>
              <a:rPr lang="en" sz="1800"/>
              <a:t>Dress, food, holidays, traditions</a:t>
            </a:r>
            <a:endParaRPr sz="1800"/>
          </a:p>
          <a:p>
            <a:pPr indent="-342900" lvl="0" marL="457200" rtl="0" algn="l">
              <a:spcBef>
                <a:spcPts val="0"/>
              </a:spcBef>
              <a:spcAft>
                <a:spcPts val="0"/>
              </a:spcAft>
              <a:buSzPts val="1800"/>
              <a:buChar char="●"/>
            </a:pPr>
            <a:r>
              <a:rPr lang="en" sz="1800"/>
              <a:t>Shallow Culture</a:t>
            </a:r>
            <a:endParaRPr sz="1800"/>
          </a:p>
          <a:p>
            <a:pPr indent="-342900" lvl="1" marL="914400" rtl="0" algn="l">
              <a:spcBef>
                <a:spcPts val="0"/>
              </a:spcBef>
              <a:spcAft>
                <a:spcPts val="0"/>
              </a:spcAft>
              <a:buSzPts val="1800"/>
              <a:buChar char="○"/>
            </a:pPr>
            <a:r>
              <a:rPr lang="en" sz="1800"/>
              <a:t>Unspoken rules such as personal space, eye contact, touching, nonverbal communication </a:t>
            </a:r>
            <a:endParaRPr sz="1800"/>
          </a:p>
          <a:p>
            <a:pPr indent="-342900" lvl="0" marL="457200" rtl="0" algn="l">
              <a:spcBef>
                <a:spcPts val="0"/>
              </a:spcBef>
              <a:spcAft>
                <a:spcPts val="0"/>
              </a:spcAft>
              <a:buSzPts val="1800"/>
              <a:buChar char="●"/>
            </a:pPr>
            <a:r>
              <a:rPr lang="en" sz="1800"/>
              <a:t>Deep Culture </a:t>
            </a:r>
            <a:endParaRPr sz="1800"/>
          </a:p>
          <a:p>
            <a:pPr indent="-342900" lvl="1" marL="914400" rtl="0" algn="l">
              <a:spcBef>
                <a:spcPts val="0"/>
              </a:spcBef>
              <a:spcAft>
                <a:spcPts val="0"/>
              </a:spcAft>
              <a:buSzPts val="1800"/>
              <a:buChar char="○"/>
            </a:pPr>
            <a:r>
              <a:rPr lang="en" sz="1800"/>
              <a:t>View of good and bad, competition vs. cooperation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1000"/>
                                        <p:tgtEl>
                                          <p:spTgt spid="1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Effect filter="fade" transition="in">
                                      <p:cBhvr>
                                        <p:cTn dur="1000"/>
                                        <p:tgtEl>
                                          <p:spTgt spid="1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animEffect filter="fade" transition="in">
                                      <p:cBhvr>
                                        <p:cTn dur="1000"/>
                                        <p:tgtEl>
                                          <p:spTgt spid="16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9"/>
          <p:cNvSpPr txBox="1"/>
          <p:nvPr>
            <p:ph idx="1" type="body"/>
          </p:nvPr>
        </p:nvSpPr>
        <p:spPr>
          <a:xfrm>
            <a:off x="4044850" y="729850"/>
            <a:ext cx="4280100" cy="37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167" name="Google Shape;167;p19"/>
          <p:cNvPicPr preferRelativeResize="0"/>
          <p:nvPr/>
        </p:nvPicPr>
        <p:blipFill>
          <a:blip r:embed="rId3">
            <a:alphaModFix/>
          </a:blip>
          <a:stretch>
            <a:fillRect/>
          </a:stretch>
        </p:blipFill>
        <p:spPr>
          <a:xfrm>
            <a:off x="0" y="728663"/>
            <a:ext cx="9144000" cy="368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0"/>
          <p:cNvSpPr txBox="1"/>
          <p:nvPr>
            <p:ph type="title"/>
          </p:nvPr>
        </p:nvSpPr>
        <p:spPr>
          <a:xfrm>
            <a:off x="762325" y="4193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Culturally Responsive Teaching</a:t>
            </a:r>
            <a:endParaRPr/>
          </a:p>
          <a:p>
            <a:pPr indent="0" lvl="0" marL="0" rtl="0" algn="l">
              <a:spcBef>
                <a:spcPts val="0"/>
              </a:spcBef>
              <a:spcAft>
                <a:spcPts val="0"/>
              </a:spcAft>
              <a:buNone/>
            </a:pPr>
            <a:r>
              <a:rPr lang="en"/>
              <a:t> and the Brain</a:t>
            </a:r>
            <a:endParaRPr/>
          </a:p>
        </p:txBody>
      </p:sp>
      <p:sp>
        <p:nvSpPr>
          <p:cNvPr id="173" name="Google Shape;173;p20"/>
          <p:cNvSpPr txBox="1"/>
          <p:nvPr>
            <p:ph idx="1" type="body"/>
          </p:nvPr>
        </p:nvSpPr>
        <p:spPr>
          <a:xfrm>
            <a:off x="639175" y="15160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Brain is made up of different parts </a:t>
            </a:r>
            <a:endParaRPr sz="1800"/>
          </a:p>
          <a:p>
            <a:pPr indent="-342900" lvl="0" marL="457200" rtl="0" algn="l">
              <a:spcBef>
                <a:spcPts val="1600"/>
              </a:spcBef>
              <a:spcAft>
                <a:spcPts val="0"/>
              </a:spcAft>
              <a:buSzPts val="1800"/>
              <a:buChar char="●"/>
            </a:pPr>
            <a:r>
              <a:rPr lang="en" sz="1800"/>
              <a:t>The Reptilian Region</a:t>
            </a:r>
            <a:endParaRPr sz="1800"/>
          </a:p>
          <a:p>
            <a:pPr indent="-342900" lvl="1" marL="914400" rtl="0" algn="l">
              <a:spcBef>
                <a:spcPts val="0"/>
              </a:spcBef>
              <a:spcAft>
                <a:spcPts val="0"/>
              </a:spcAft>
              <a:buSzPts val="1800"/>
              <a:buChar char="○"/>
            </a:pPr>
            <a:r>
              <a:rPr lang="en" sz="1800"/>
              <a:t>First layer of the brain. It is made up of the brainstem and the cerebellum. It doesn’t think. It only reacts. This part of the brain searches for danger around us and alerts when dangers are perceived.</a:t>
            </a:r>
            <a:endParaRPr sz="1800"/>
          </a:p>
          <a:p>
            <a:pPr indent="0" lvl="0" marL="914400" rtl="0" algn="l">
              <a:spcBef>
                <a:spcPts val="1600"/>
              </a:spcBef>
              <a:spcAft>
                <a:spcPts val="1600"/>
              </a:spcAft>
              <a:buNone/>
            </a:pPr>
            <a:r>
              <a:t/>
            </a:r>
            <a:endParaRPr sz="1800"/>
          </a:p>
        </p:txBody>
      </p:sp>
      <p:pic>
        <p:nvPicPr>
          <p:cNvPr id="174" name="Google Shape;174;p20"/>
          <p:cNvPicPr preferRelativeResize="0"/>
          <p:nvPr/>
        </p:nvPicPr>
        <p:blipFill>
          <a:blip r:embed="rId3">
            <a:alphaModFix/>
          </a:blip>
          <a:stretch>
            <a:fillRect/>
          </a:stretch>
        </p:blipFill>
        <p:spPr>
          <a:xfrm>
            <a:off x="6123800" y="170975"/>
            <a:ext cx="2826799" cy="1884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1"/>
          <p:cNvSpPr txBox="1"/>
          <p:nvPr>
            <p:ph type="title"/>
          </p:nvPr>
        </p:nvSpPr>
        <p:spPr>
          <a:xfrm>
            <a:off x="951750" y="4856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Culturally Responsive Teaching and the Brain</a:t>
            </a:r>
            <a:endParaRPr/>
          </a:p>
        </p:txBody>
      </p:sp>
      <p:sp>
        <p:nvSpPr>
          <p:cNvPr id="180" name="Google Shape;180;p21"/>
          <p:cNvSpPr txBox="1"/>
          <p:nvPr>
            <p:ph idx="1" type="body"/>
          </p:nvPr>
        </p:nvSpPr>
        <p:spPr>
          <a:xfrm>
            <a:off x="819150" y="170655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The Limbic Region </a:t>
            </a:r>
            <a:endParaRPr sz="1400"/>
          </a:p>
          <a:p>
            <a:pPr indent="-317500" lvl="0" marL="457200" rtl="0" algn="l">
              <a:spcBef>
                <a:spcPts val="1600"/>
              </a:spcBef>
              <a:spcAft>
                <a:spcPts val="0"/>
              </a:spcAft>
              <a:buSzPts val="1400"/>
              <a:buChar char="●"/>
            </a:pPr>
            <a:r>
              <a:rPr lang="en" sz="1400"/>
              <a:t>Found right on top of the reptilian region. It is also called the emotional brain. The primary role of the limbic region is to learn from experience, manage emotions, and remember. There are 3 structures of the limbic </a:t>
            </a:r>
            <a:r>
              <a:rPr lang="en" sz="1400"/>
              <a:t>brain</a:t>
            </a:r>
            <a:r>
              <a:rPr lang="en" sz="1400"/>
              <a:t> that helps maintain memories and emotions. </a:t>
            </a:r>
            <a:endParaRPr sz="1400"/>
          </a:p>
          <a:p>
            <a:pPr indent="-317500" lvl="1" marL="914400" rtl="0" algn="l">
              <a:spcBef>
                <a:spcPts val="0"/>
              </a:spcBef>
              <a:spcAft>
                <a:spcPts val="0"/>
              </a:spcAft>
              <a:buSzPts val="1400"/>
              <a:buAutoNum type="alphaLcPeriod"/>
            </a:pPr>
            <a:r>
              <a:rPr lang="en" sz="1400"/>
              <a:t>Thalamus- The dispatch hub. All </a:t>
            </a:r>
            <a:r>
              <a:rPr lang="en" sz="1400"/>
              <a:t>incoming</a:t>
            </a:r>
            <a:r>
              <a:rPr lang="en" sz="1400"/>
              <a:t> sensory information comes here first (except smell)</a:t>
            </a:r>
            <a:endParaRPr sz="1400"/>
          </a:p>
          <a:p>
            <a:pPr indent="-317500" lvl="1" marL="914400" rtl="0" algn="l">
              <a:spcBef>
                <a:spcPts val="0"/>
              </a:spcBef>
              <a:spcAft>
                <a:spcPts val="0"/>
              </a:spcAft>
              <a:buSzPts val="1400"/>
              <a:buAutoNum type="alphaLcPeriod"/>
            </a:pPr>
            <a:r>
              <a:rPr lang="en" sz="1400"/>
              <a:t>Hippocampus- The brain’s background knowledge bank It houses short-term and long-term memories. </a:t>
            </a:r>
            <a:endParaRPr sz="1400"/>
          </a:p>
          <a:p>
            <a:pPr indent="-317500" lvl="1" marL="914400" rtl="0" algn="l">
              <a:spcBef>
                <a:spcPts val="0"/>
              </a:spcBef>
              <a:spcAft>
                <a:spcPts val="0"/>
              </a:spcAft>
              <a:buSzPts val="1400"/>
              <a:buAutoNum type="alphaLcPeriod"/>
            </a:pPr>
            <a:r>
              <a:rPr lang="en" sz="1400"/>
              <a:t>Amygdala- Triggers our “fight or flight” response. Can also hijack all other cognitive functions such as learning, problem solving, or creative thinking. </a:t>
            </a:r>
            <a:endParaRPr sz="1400"/>
          </a:p>
          <a:p>
            <a:pPr indent="0" lvl="0" marL="1371600" rtl="0" algn="l">
              <a:spcBef>
                <a:spcPts val="1600"/>
              </a:spcBef>
              <a:spcAft>
                <a:spcPts val="1600"/>
              </a:spcAft>
              <a:buNone/>
            </a:pPr>
            <a:r>
              <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